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7" r:id="rId2"/>
    <p:sldId id="264" r:id="rId3"/>
    <p:sldId id="276" r:id="rId4"/>
    <p:sldId id="279" r:id="rId5"/>
    <p:sldId id="281" r:id="rId6"/>
    <p:sldId id="280" r:id="rId7"/>
    <p:sldId id="277" r:id="rId8"/>
    <p:sldId id="286" r:id="rId9"/>
    <p:sldId id="285" r:id="rId10"/>
    <p:sldId id="284" r:id="rId11"/>
    <p:sldId id="283" r:id="rId12"/>
    <p:sldId id="282" r:id="rId13"/>
    <p:sldId id="263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90" d="100"/>
          <a:sy n="90" d="100"/>
        </p:scale>
        <p:origin x="234" y="27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tags" Target="tags/tag5.xml" /><Relationship Id="rId16" Type="http://schemas.openxmlformats.org/officeDocument/2006/relationships/presProps" Target="presProps.xml" /><Relationship Id="rId17" Type="http://schemas.openxmlformats.org/officeDocument/2006/relationships/viewProps" Target="viewProps.xml" /><Relationship Id="rId18" Type="http://schemas.openxmlformats.org/officeDocument/2006/relationships/theme" Target="theme/theme1.xml" /><Relationship Id="rId19" Type="http://schemas.openxmlformats.org/officeDocument/2006/relationships/tableStyles" Target="tableStyles.xml" /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4.png" /><Relationship Id="rId3" Type="http://schemas.openxmlformats.org/officeDocument/2006/relationships/image" Target="../media/image15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3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6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7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image" Target="../media/image2.jpeg" /><Relationship Id="rId4" Type="http://schemas.openxmlformats.org/officeDocument/2006/relationships/image" Target="../media/image3.jpeg" /><Relationship Id="rId5" Type="http://schemas.openxmlformats.org/officeDocument/2006/relationships/image" Target="../media/image4.jpeg" /><Relationship Id="rId6" Type="http://schemas.openxmlformats.org/officeDocument/2006/relationships/image" Target="../media/image5.jpeg" /><Relationship Id="rId7" Type="http://schemas.openxmlformats.org/officeDocument/2006/relationships/image" Target="../media/image6.jpeg" /><Relationship Id="rId8" Type="http://schemas.openxmlformats.org/officeDocument/2006/relationships/image" Target="../media/image7.jpeg" /><Relationship Id="rId9" Type="http://schemas.openxmlformats.org/officeDocument/2006/relationships/image" Target="../media/image8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1.jpeg" /><Relationship Id="rId3" Type="http://schemas.openxmlformats.org/officeDocument/2006/relationships/tags" Target="../tags/tag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2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3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-305292" y="-205317"/>
            <a:ext cx="10925387" cy="7829127"/>
            <a:chOff x="-801" y="-591"/>
            <a:chExt cx="12904" cy="9247"/>
          </a:xfrm>
        </p:grpSpPr>
        <p:cxnSp>
          <p:nvCxnSpPr>
            <p:cNvPr id="3" name="直接连接符 2"/>
            <p:cNvCxnSpPr/>
            <p:nvPr/>
          </p:nvCxnSpPr>
          <p:spPr>
            <a:xfrm flipH="1">
              <a:off x="-801" y="462"/>
              <a:ext cx="1116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-465" y="1217"/>
              <a:ext cx="1119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 flipV="1">
              <a:off x="-523" y="2004"/>
              <a:ext cx="11669" cy="6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>
              <a:off x="-523" y="2777"/>
              <a:ext cx="1228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H="1">
              <a:off x="-437" y="3522"/>
              <a:ext cx="12540" cy="1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>
              <a:off x="-440" y="4227"/>
              <a:ext cx="11555" cy="5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-593" y="4974"/>
              <a:ext cx="11824" cy="1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-801" y="5693"/>
              <a:ext cx="11372" cy="5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-528" y="6558"/>
              <a:ext cx="1106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-609" y="7346"/>
              <a:ext cx="10053" cy="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1365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612" y="-591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2104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2789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3493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4312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5062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5834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6633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7451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8201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8973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9772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-97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10580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11453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任意多边形 6"/>
          <p:cNvSpPr/>
          <p:nvPr/>
        </p:nvSpPr>
        <p:spPr>
          <a:xfrm>
            <a:off x="5638505" y="-376767"/>
            <a:ext cx="10823787" cy="7592815"/>
          </a:xfrm>
          <a:custGeom>
            <a:gdLst>
              <a:gd name="connisteX0" fmla="*/ 556824 w 8117911"/>
              <a:gd name="connsiteY0" fmla="*/ 106179 h 7299525"/>
              <a:gd name="connisteX1" fmla="*/ 3090474 w 8117911"/>
              <a:gd name="connsiteY1" fmla="*/ 2963044 h 7299525"/>
              <a:gd name="connisteX2" fmla="*/ 1699824 w 8117911"/>
              <a:gd name="connsiteY2" fmla="*/ 6601594 h 7299525"/>
              <a:gd name="connisteX3" fmla="*/ 7338624 w 8117911"/>
              <a:gd name="connsiteY3" fmla="*/ 6563494 h 7299525"/>
              <a:gd name="connisteX4" fmla="*/ 7071924 w 8117911"/>
              <a:gd name="connsiteY4" fmla="*/ 734829 h 7299525"/>
              <a:gd name="connisteX5" fmla="*/ 575874 w 8117911"/>
              <a:gd name="connsiteY5" fmla="*/ 144279 h 7299525"/>
              <a:gd name="connisteX6" fmla="*/ 594924 w 8117911"/>
              <a:gd name="connsiteY6" fmla="*/ 125229 h 7299525"/>
              <a:gd name="connisteX7" fmla="*/ 690174 w 8117911"/>
              <a:gd name="connsiteY7" fmla="*/ 296679 h 7299525"/>
              <a:gd name="connisteX8" fmla="*/ 633024 w 8117911"/>
              <a:gd name="connsiteY8" fmla="*/ 258579 h 7299525"/>
            </a:gdLst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l" t="t" r="r" b="b"/>
            <a:pathLst>
              <a:path w="8117911" h="7299526">
                <a:moveTo>
                  <a:pt x="556825" y="106179"/>
                </a:moveTo>
                <a:cubicBezTo>
                  <a:pt x="1091495" y="604654"/>
                  <a:pt x="2861875" y="1663834"/>
                  <a:pt x="3090475" y="2963044"/>
                </a:cubicBezTo>
                <a:cubicBezTo>
                  <a:pt x="3319075" y="4262254"/>
                  <a:pt x="850195" y="5881504"/>
                  <a:pt x="1699825" y="6601594"/>
                </a:cubicBezTo>
                <a:cubicBezTo>
                  <a:pt x="2549455" y="7321684"/>
                  <a:pt x="6264205" y="7736974"/>
                  <a:pt x="7338625" y="6563494"/>
                </a:cubicBezTo>
                <a:cubicBezTo>
                  <a:pt x="8413045" y="5390014"/>
                  <a:pt x="8424475" y="2018799"/>
                  <a:pt x="7071925" y="734829"/>
                </a:cubicBezTo>
                <a:cubicBezTo>
                  <a:pt x="5719375" y="-549141"/>
                  <a:pt x="1871275" y="266199"/>
                  <a:pt x="575875" y="144279"/>
                </a:cubicBezTo>
                <a:cubicBezTo>
                  <a:pt x="-719525" y="22359"/>
                  <a:pt x="572065" y="94749"/>
                  <a:pt x="594925" y="125229"/>
                </a:cubicBezTo>
                <a:cubicBezTo>
                  <a:pt x="617785" y="155709"/>
                  <a:pt x="682555" y="270009"/>
                  <a:pt x="690175" y="296679"/>
                </a:cubicBezTo>
                <a:cubicBezTo>
                  <a:pt x="697795" y="323349"/>
                  <a:pt x="646360" y="269374"/>
                  <a:pt x="633025" y="258579"/>
                </a:cubicBezTo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0" name="圆角矩形 58"/>
          <p:cNvSpPr/>
          <p:nvPr/>
        </p:nvSpPr>
        <p:spPr>
          <a:xfrm>
            <a:off x="2830762" y="4750218"/>
            <a:ext cx="4744215" cy="485775"/>
          </a:xfrm>
          <a:prstGeom prst="roundRect">
            <a:avLst>
              <a:gd name="adj" fmla="val 50000"/>
            </a:avLst>
          </a:prstGeom>
          <a:solidFill>
            <a:srgbClr val="FFF2CC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381460" y="2816857"/>
            <a:ext cx="1389380" cy="1389380"/>
          </a:xfrm>
          <a:prstGeom prst="ellipse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标题 1"/>
          <p:cNvSpPr txBox="1"/>
          <p:nvPr/>
        </p:nvSpPr>
        <p:spPr>
          <a:xfrm>
            <a:off x="298382" y="2861827"/>
            <a:ext cx="8868183" cy="11759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7200" b="1" spc="50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7200" b="1" spc="500">
                <a:latin typeface="黑体" panose="02010609060101010101" pitchFamily="49" charset="-122"/>
                <a:ea typeface="黑体" panose="02010609060101010101" pitchFamily="49" charset="-122"/>
              </a:rPr>
              <a:t>校园生物大搜索</a:t>
            </a:r>
            <a:endParaRPr lang="zh-CN" altLang="en-US" sz="7200" b="1" spc="5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465909" y="1959070"/>
            <a:ext cx="74951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六年级下册 第二单元 </a:t>
            </a:r>
            <a:r>
              <a:rPr lang="en-US" altLang="zh-CN" sz="24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生物的多样性</a:t>
            </a:r>
            <a:r>
              <a:rPr lang="en-US" altLang="zh-CN" sz="24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A499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A499D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标题 1"/>
          <p:cNvSpPr>
            <a:spLocks noGrp="1"/>
          </p:cNvSpPr>
          <p:nvPr/>
        </p:nvSpPr>
        <p:spPr>
          <a:xfrm>
            <a:off x="1714633" y="1684906"/>
            <a:ext cx="872862" cy="415671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r"/>
            <a:r>
              <a:rPr lang="zh-CN" altLang="en-US" sz="2800" spc="5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调查活动方案</a:t>
            </a:r>
            <a:endParaRPr lang="zh-CN" altLang="en-US" sz="2800" spc="-6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4008" y="1761425"/>
            <a:ext cx="2834641" cy="445237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" name="TextBox 5"/>
          <p:cNvSpPr txBox="1"/>
          <p:nvPr/>
        </p:nvSpPr>
        <p:spPr>
          <a:xfrm>
            <a:off x="960894" y="953008"/>
            <a:ext cx="9900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探索</a:t>
            </a:r>
            <a:r>
              <a:rPr lang="en-US" altLang="zh-CN" sz="2800" spc="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2800" spc="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：设计调查校园生物方案 </a:t>
            </a:r>
            <a:endParaRPr lang="zh-CN" altLang="en-US" sz="2800" spc="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3178" y="1684906"/>
            <a:ext cx="4766443" cy="4766443"/>
          </a:xfrm>
          <a:prstGeom prst="rect">
            <a:avLst/>
          </a:prstGeom>
        </p:spPr>
      </p:pic>
      <p:sp>
        <p:nvSpPr>
          <p:cNvPr id="15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 探  索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A499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A499D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 探  索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sp>
        <p:nvSpPr>
          <p:cNvPr id="11" name="TextBox 5"/>
          <p:cNvSpPr txBox="1"/>
          <p:nvPr/>
        </p:nvSpPr>
        <p:spPr>
          <a:xfrm>
            <a:off x="960894" y="953008"/>
            <a:ext cx="9900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探索</a:t>
            </a:r>
            <a:r>
              <a:rPr lang="en-US" altLang="zh-CN" sz="2800" spc="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</a:t>
            </a:r>
            <a:r>
              <a:rPr lang="zh-CN" altLang="en-US" sz="2800" spc="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：调查校园生物 </a:t>
            </a:r>
            <a:endParaRPr lang="zh-CN" altLang="en-US" sz="2800" spc="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129784" y="2325707"/>
            <a:ext cx="5824728" cy="2404872"/>
            <a:chOff x="4425696" y="3593592"/>
            <a:chExt cx="5824728" cy="2404872"/>
          </a:xfrm>
        </p:grpSpPr>
        <p:sp>
          <p:nvSpPr>
            <p:cNvPr id="2" name="矩形: 圆角 1"/>
            <p:cNvSpPr/>
            <p:nvPr/>
          </p:nvSpPr>
          <p:spPr>
            <a:xfrm>
              <a:off x="4425696" y="3593592"/>
              <a:ext cx="5824728" cy="2404872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884674" y="3915366"/>
              <a:ext cx="4963414" cy="1436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2400" spc="300">
                  <a:latin typeface="黑体" panose="02010609060101010101" pitchFamily="49" charset="-122"/>
                  <a:ea typeface="黑体" panose="02010609060101010101" pitchFamily="49" charset="-122"/>
                  <a:cs typeface="+mn-ea"/>
                </a:rPr>
                <a:t>活动时间：</a:t>
              </a:r>
              <a:r>
                <a:rPr lang="en-US" altLang="zh-CN" sz="2400" spc="300">
                  <a:latin typeface="黑体" panose="02010609060101010101" pitchFamily="49" charset="-122"/>
                  <a:ea typeface="黑体" panose="02010609060101010101" pitchFamily="49" charset="-122"/>
                  <a:cs typeface="+mn-ea"/>
                </a:rPr>
                <a:t>15</a:t>
              </a:r>
              <a:r>
                <a:rPr lang="zh-CN" altLang="en-US" sz="2400" spc="300">
                  <a:latin typeface="黑体" panose="02010609060101010101" pitchFamily="49" charset="-122"/>
                  <a:ea typeface="黑体" panose="02010609060101010101" pitchFamily="49" charset="-122"/>
                  <a:cs typeface="+mn-ea"/>
                </a:rPr>
                <a:t>分钟</a:t>
              </a:r>
              <a:endParaRPr lang="zh-CN" altLang="en-US" sz="2400" spc="300">
                <a:latin typeface="黑体" panose="02010609060101010101" pitchFamily="49" charset="-122"/>
                <a:ea typeface="黑体" panose="02010609060101010101" pitchFamily="49" charset="-122"/>
                <a:cs typeface="+mn-ea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2400" spc="300">
                  <a:latin typeface="黑体" panose="02010609060101010101" pitchFamily="49" charset="-122"/>
                  <a:ea typeface="黑体" panose="02010609060101010101" pitchFamily="49" charset="-122"/>
                  <a:cs typeface="+mn-ea"/>
                </a:rPr>
                <a:t>安静、安全的开展调查活动！</a:t>
              </a:r>
              <a:endParaRPr lang="zh-CN" altLang="en-US" sz="2400" spc="300">
                <a:latin typeface="黑体" panose="02010609060101010101" pitchFamily="49" charset="-122"/>
                <a:ea typeface="黑体" panose="02010609060101010101" pitchFamily="49" charset="-122"/>
                <a:cs typeface="+mn-ea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33"/>
          <a:stretch>
            <a:fillRect/>
          </a:stretch>
        </p:blipFill>
        <p:spPr>
          <a:xfrm>
            <a:off x="-33426" y="1966574"/>
            <a:ext cx="5219852" cy="4247223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A499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A499D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 研  讨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sp>
        <p:nvSpPr>
          <p:cNvPr id="11" name="TextBox 5"/>
          <p:cNvSpPr txBox="1"/>
          <p:nvPr/>
        </p:nvSpPr>
        <p:spPr>
          <a:xfrm>
            <a:off x="960894" y="953008"/>
            <a:ext cx="9900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调查校园中的生物要注意什么？ </a:t>
            </a:r>
            <a:endParaRPr lang="zh-CN" altLang="en-US" sz="2800" spc="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829" y="3740137"/>
            <a:ext cx="3236976" cy="3236976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960894" y="1769776"/>
            <a:ext cx="3236976" cy="2082839"/>
            <a:chOff x="960894" y="1769776"/>
            <a:chExt cx="3236976" cy="2082839"/>
          </a:xfrm>
        </p:grpSpPr>
        <p:sp>
          <p:nvSpPr>
            <p:cNvPr id="13" name="对话气泡: 椭圆形 12"/>
            <p:cNvSpPr/>
            <p:nvPr/>
          </p:nvSpPr>
          <p:spPr>
            <a:xfrm>
              <a:off x="960894" y="1769776"/>
              <a:ext cx="3236976" cy="2082839"/>
            </a:xfrm>
            <a:prstGeom prst="wedgeEllipseCallout">
              <a:avLst>
                <a:gd name="adj1" fmla="val 22011"/>
                <a:gd name="adj2" fmla="val 66890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203150" y="2226384"/>
              <a:ext cx="2752463" cy="12359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spc="2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找生活在地下的小动物要带上小铲，最好带上放大镜。</a:t>
              </a:r>
              <a:endParaRPr lang="zh-CN" altLang="en-US" sz="2000" spc="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136284" y="1699964"/>
            <a:ext cx="3914586" cy="2393208"/>
            <a:chOff x="5136284" y="1699964"/>
            <a:chExt cx="3914586" cy="2393208"/>
          </a:xfrm>
        </p:grpSpPr>
        <p:sp>
          <p:nvSpPr>
            <p:cNvPr id="14" name="对话气泡: 椭圆形 13"/>
            <p:cNvSpPr/>
            <p:nvPr/>
          </p:nvSpPr>
          <p:spPr>
            <a:xfrm>
              <a:off x="5136284" y="1699964"/>
              <a:ext cx="3914586" cy="2393208"/>
            </a:xfrm>
            <a:prstGeom prst="wedgeEllipseCallout">
              <a:avLst>
                <a:gd name="adj1" fmla="val -34554"/>
                <a:gd name="adj2" fmla="val 54741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426337" y="2170226"/>
              <a:ext cx="3322442" cy="152060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0" spc="2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我们还可以从脚印</a:t>
              </a:r>
              <a:r>
                <a:rPr lang="zh-CN" altLang="en-US" sz="20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、</a:t>
              </a:r>
              <a:r>
                <a:rPr lang="zh-CN" altLang="en-US" sz="2000" spc="2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粪便</a:t>
              </a:r>
              <a:r>
                <a:rPr lang="zh-CN" altLang="en-US" sz="20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、</a:t>
              </a:r>
              <a:r>
                <a:rPr lang="zh-CN" altLang="en-US" sz="2000" spc="2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毛等踪迹推知躲藏起来的动物</a:t>
              </a:r>
              <a:r>
                <a:rPr lang="zh-CN" altLang="en-US" sz="20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。</a:t>
              </a:r>
              <a:r>
                <a:rPr lang="zh-CN" altLang="en-US" sz="2000" spc="2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经常飞来的鸟也应该记下来啊！</a:t>
              </a:r>
              <a:endParaRPr lang="zh-CN" altLang="en-US" sz="2000" spc="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7977796" y="4337070"/>
            <a:ext cx="3914586" cy="1806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spc="3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r>
              <a:rPr lang="zh-CN" altLang="en-US" sz="2400" spc="-5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400" spc="300">
                <a:latin typeface="黑体" panose="02010609060101010101" pitchFamily="49" charset="-122"/>
                <a:ea typeface="黑体" panose="02010609060101010101" pitchFamily="49" charset="-122"/>
              </a:rPr>
              <a:t>边调查边记录</a:t>
            </a:r>
            <a:r>
              <a:rPr lang="zh-CN" altLang="en-US" sz="2400" spc="-50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400" spc="300">
                <a:latin typeface="黑体" panose="02010609060101010101" pitchFamily="49" charset="-122"/>
                <a:ea typeface="黑体" panose="02010609060101010101" pitchFamily="49" charset="-122"/>
              </a:rPr>
              <a:t>尽量不要漏掉校园中的任意一种动植物</a:t>
            </a:r>
            <a:r>
              <a:rPr lang="zh-CN" altLang="en-US" sz="2400" spc="-5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400" spc="300">
                <a:latin typeface="黑体" panose="02010609060101010101" pitchFamily="49" charset="-122"/>
                <a:ea typeface="黑体" panose="02010609060101010101" pitchFamily="49" charset="-122"/>
              </a:rPr>
              <a:t>不要采摘植物和伤害动物！</a:t>
            </a:r>
            <a:endParaRPr lang="zh-CN" altLang="en-US" sz="2400" spc="3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2" name="组合 31"/>
          <p:cNvGrpSpPr/>
          <p:nvPr/>
        </p:nvGrpSpPr>
        <p:grpSpPr>
          <a:xfrm>
            <a:off x="-590698" y="-188064"/>
            <a:ext cx="13373100" cy="7854527"/>
            <a:chOff x="-2483" y="-591"/>
            <a:chExt cx="15795" cy="9277"/>
          </a:xfrm>
        </p:grpSpPr>
        <p:cxnSp>
          <p:nvCxnSpPr>
            <p:cNvPr id="38" name="直接连接符 37"/>
            <p:cNvCxnSpPr/>
            <p:nvPr/>
          </p:nvCxnSpPr>
          <p:spPr>
            <a:xfrm flipH="1">
              <a:off x="-2415" y="1217"/>
              <a:ext cx="1560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-2112" y="462"/>
              <a:ext cx="1542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H="1">
              <a:off x="-2415" y="1981"/>
              <a:ext cx="15603" cy="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H="1">
              <a:off x="-1999" y="2777"/>
              <a:ext cx="15016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-2119" y="3520"/>
              <a:ext cx="15307" cy="2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>
              <a:off x="-2415" y="4227"/>
              <a:ext cx="1560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H="1">
              <a:off x="-2297" y="4972"/>
              <a:ext cx="15108" cy="21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H="1">
              <a:off x="-2119" y="5767"/>
              <a:ext cx="15307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>
              <a:off x="-1999" y="6558"/>
              <a:ext cx="1531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-2483" y="7307"/>
              <a:ext cx="1579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>
              <a:off x="1365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612" y="-591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>
              <a:off x="2104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2789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H="1">
              <a:off x="3493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4312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H="1">
              <a:off x="5062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H="1">
              <a:off x="5834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H="1">
              <a:off x="6633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H="1">
              <a:off x="7451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H="1">
              <a:off x="8201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H="1">
              <a:off x="8973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H="1">
              <a:off x="9772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H="1">
              <a:off x="-97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H="1">
              <a:off x="10580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H="1">
              <a:off x="11453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H="1">
              <a:off x="-812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H="1">
              <a:off x="-1542" y="-42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H="1">
              <a:off x="12136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任意多边形: 形状 23"/>
          <p:cNvSpPr/>
          <p:nvPr/>
        </p:nvSpPr>
        <p:spPr>
          <a:xfrm>
            <a:off x="0" y="2979174"/>
            <a:ext cx="12192000" cy="3878826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矩形: 圆角 13"/>
          <p:cNvSpPr/>
          <p:nvPr/>
        </p:nvSpPr>
        <p:spPr>
          <a:xfrm>
            <a:off x="2507226" y="1706065"/>
            <a:ext cx="8568814" cy="307241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265489" y="2115113"/>
            <a:ext cx="2548058" cy="2548058"/>
            <a:chOff x="59734" y="1204217"/>
            <a:chExt cx="5247850" cy="5247850"/>
          </a:xfrm>
          <a:solidFill>
            <a:srgbClr val="ECAAB3"/>
          </a:solidFill>
        </p:grpSpPr>
        <p:sp>
          <p:nvSpPr>
            <p:cNvPr id="26" name="Freeform 11"/>
            <p:cNvSpPr/>
            <p:nvPr/>
          </p:nvSpPr>
          <p:spPr bwMode="auto">
            <a:xfrm rot="16647323">
              <a:off x="997792" y="2946225"/>
              <a:ext cx="5247850" cy="1763834"/>
            </a:xfrm>
            <a:custGeom>
              <a:gdLst>
                <a:gd name="T0" fmla="*/ 3 w 899"/>
                <a:gd name="T1" fmla="*/ 53 h 302"/>
                <a:gd name="T2" fmla="*/ 17 w 899"/>
                <a:gd name="T3" fmla="*/ 15 h 302"/>
                <a:gd name="T4" fmla="*/ 73 w 899"/>
                <a:gd name="T5" fmla="*/ 20 h 302"/>
                <a:gd name="T6" fmla="*/ 256 w 899"/>
                <a:gd name="T7" fmla="*/ 156 h 302"/>
                <a:gd name="T8" fmla="*/ 362 w 899"/>
                <a:gd name="T9" fmla="*/ 188 h 302"/>
                <a:gd name="T10" fmla="*/ 806 w 899"/>
                <a:gd name="T11" fmla="*/ 50 h 302"/>
                <a:gd name="T12" fmla="*/ 825 w 899"/>
                <a:gd name="T13" fmla="*/ 30 h 302"/>
                <a:gd name="T14" fmla="*/ 881 w 899"/>
                <a:gd name="T15" fmla="*/ 27 h 302"/>
                <a:gd name="T16" fmla="*/ 885 w 899"/>
                <a:gd name="T17" fmla="*/ 83 h 302"/>
                <a:gd name="T18" fmla="*/ 862 w 899"/>
                <a:gd name="T19" fmla="*/ 107 h 302"/>
                <a:gd name="T20" fmla="*/ 347 w 899"/>
                <a:gd name="T21" fmla="*/ 267 h 302"/>
                <a:gd name="T22" fmla="*/ 224 w 899"/>
                <a:gd name="T23" fmla="*/ 229 h 302"/>
                <a:gd name="T24" fmla="*/ 12 w 899"/>
                <a:gd name="T25" fmla="*/ 71 h 302"/>
                <a:gd name="T26" fmla="*/ 3 w 899"/>
                <a:gd name="T27" fmla="*/ 53 h 3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99" h="302">
                  <a:moveTo>
                    <a:pt x="3" y="53"/>
                  </a:moveTo>
                  <a:cubicBezTo>
                    <a:pt x="0" y="39"/>
                    <a:pt x="5" y="24"/>
                    <a:pt x="17" y="15"/>
                  </a:cubicBezTo>
                  <a:cubicBezTo>
                    <a:pt x="34" y="0"/>
                    <a:pt x="59" y="3"/>
                    <a:pt x="73" y="20"/>
                  </a:cubicBezTo>
                  <a:cubicBezTo>
                    <a:pt x="122" y="78"/>
                    <a:pt x="185" y="126"/>
                    <a:pt x="256" y="156"/>
                  </a:cubicBezTo>
                  <a:cubicBezTo>
                    <a:pt x="289" y="171"/>
                    <a:pt x="325" y="182"/>
                    <a:pt x="362" y="188"/>
                  </a:cubicBezTo>
                  <a:cubicBezTo>
                    <a:pt x="524" y="219"/>
                    <a:pt x="690" y="167"/>
                    <a:pt x="806" y="50"/>
                  </a:cubicBezTo>
                  <a:cubicBezTo>
                    <a:pt x="812" y="44"/>
                    <a:pt x="819" y="37"/>
                    <a:pt x="825" y="30"/>
                  </a:cubicBezTo>
                  <a:cubicBezTo>
                    <a:pt x="839" y="13"/>
                    <a:pt x="865" y="12"/>
                    <a:pt x="881" y="27"/>
                  </a:cubicBezTo>
                  <a:cubicBezTo>
                    <a:pt x="898" y="41"/>
                    <a:pt x="899" y="67"/>
                    <a:pt x="885" y="83"/>
                  </a:cubicBezTo>
                  <a:cubicBezTo>
                    <a:pt x="877" y="91"/>
                    <a:pt x="870" y="99"/>
                    <a:pt x="862" y="107"/>
                  </a:cubicBezTo>
                  <a:cubicBezTo>
                    <a:pt x="728" y="242"/>
                    <a:pt x="535" y="302"/>
                    <a:pt x="347" y="267"/>
                  </a:cubicBezTo>
                  <a:cubicBezTo>
                    <a:pt x="305" y="259"/>
                    <a:pt x="263" y="246"/>
                    <a:pt x="224" y="229"/>
                  </a:cubicBezTo>
                  <a:cubicBezTo>
                    <a:pt x="142" y="194"/>
                    <a:pt x="69" y="139"/>
                    <a:pt x="12" y="71"/>
                  </a:cubicBezTo>
                  <a:cubicBezTo>
                    <a:pt x="7" y="66"/>
                    <a:pt x="5" y="60"/>
                    <a:pt x="3" y="53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11"/>
            <p:cNvSpPr/>
            <p:nvPr/>
          </p:nvSpPr>
          <p:spPr bwMode="auto">
            <a:xfrm rot="19192412">
              <a:off x="59734" y="4598816"/>
              <a:ext cx="5247850" cy="1763834"/>
            </a:xfrm>
            <a:custGeom>
              <a:gdLst>
                <a:gd name="T0" fmla="*/ 3 w 899"/>
                <a:gd name="T1" fmla="*/ 53 h 302"/>
                <a:gd name="T2" fmla="*/ 17 w 899"/>
                <a:gd name="T3" fmla="*/ 15 h 302"/>
                <a:gd name="T4" fmla="*/ 73 w 899"/>
                <a:gd name="T5" fmla="*/ 20 h 302"/>
                <a:gd name="T6" fmla="*/ 256 w 899"/>
                <a:gd name="T7" fmla="*/ 156 h 302"/>
                <a:gd name="T8" fmla="*/ 362 w 899"/>
                <a:gd name="T9" fmla="*/ 188 h 302"/>
                <a:gd name="T10" fmla="*/ 806 w 899"/>
                <a:gd name="T11" fmla="*/ 50 h 302"/>
                <a:gd name="T12" fmla="*/ 825 w 899"/>
                <a:gd name="T13" fmla="*/ 30 h 302"/>
                <a:gd name="T14" fmla="*/ 881 w 899"/>
                <a:gd name="T15" fmla="*/ 27 h 302"/>
                <a:gd name="T16" fmla="*/ 885 w 899"/>
                <a:gd name="T17" fmla="*/ 83 h 302"/>
                <a:gd name="T18" fmla="*/ 862 w 899"/>
                <a:gd name="T19" fmla="*/ 107 h 302"/>
                <a:gd name="T20" fmla="*/ 347 w 899"/>
                <a:gd name="T21" fmla="*/ 267 h 302"/>
                <a:gd name="T22" fmla="*/ 224 w 899"/>
                <a:gd name="T23" fmla="*/ 229 h 302"/>
                <a:gd name="T24" fmla="*/ 12 w 899"/>
                <a:gd name="T25" fmla="*/ 71 h 302"/>
                <a:gd name="T26" fmla="*/ 3 w 899"/>
                <a:gd name="T27" fmla="*/ 53 h 3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99" h="302">
                  <a:moveTo>
                    <a:pt x="3" y="53"/>
                  </a:moveTo>
                  <a:cubicBezTo>
                    <a:pt x="0" y="39"/>
                    <a:pt x="5" y="24"/>
                    <a:pt x="17" y="15"/>
                  </a:cubicBezTo>
                  <a:cubicBezTo>
                    <a:pt x="34" y="0"/>
                    <a:pt x="59" y="3"/>
                    <a:pt x="73" y="20"/>
                  </a:cubicBezTo>
                  <a:cubicBezTo>
                    <a:pt x="122" y="78"/>
                    <a:pt x="185" y="126"/>
                    <a:pt x="256" y="156"/>
                  </a:cubicBezTo>
                  <a:cubicBezTo>
                    <a:pt x="289" y="171"/>
                    <a:pt x="325" y="182"/>
                    <a:pt x="362" y="188"/>
                  </a:cubicBezTo>
                  <a:cubicBezTo>
                    <a:pt x="524" y="219"/>
                    <a:pt x="690" y="167"/>
                    <a:pt x="806" y="50"/>
                  </a:cubicBezTo>
                  <a:cubicBezTo>
                    <a:pt x="812" y="44"/>
                    <a:pt x="819" y="37"/>
                    <a:pt x="825" y="30"/>
                  </a:cubicBezTo>
                  <a:cubicBezTo>
                    <a:pt x="839" y="13"/>
                    <a:pt x="865" y="12"/>
                    <a:pt x="881" y="27"/>
                  </a:cubicBezTo>
                  <a:cubicBezTo>
                    <a:pt x="898" y="41"/>
                    <a:pt x="899" y="67"/>
                    <a:pt x="885" y="83"/>
                  </a:cubicBezTo>
                  <a:cubicBezTo>
                    <a:pt x="877" y="91"/>
                    <a:pt x="870" y="99"/>
                    <a:pt x="862" y="107"/>
                  </a:cubicBezTo>
                  <a:cubicBezTo>
                    <a:pt x="728" y="242"/>
                    <a:pt x="535" y="302"/>
                    <a:pt x="347" y="267"/>
                  </a:cubicBezTo>
                  <a:cubicBezTo>
                    <a:pt x="305" y="259"/>
                    <a:pt x="263" y="246"/>
                    <a:pt x="224" y="229"/>
                  </a:cubicBezTo>
                  <a:cubicBezTo>
                    <a:pt x="142" y="194"/>
                    <a:pt x="69" y="139"/>
                    <a:pt x="12" y="71"/>
                  </a:cubicBezTo>
                  <a:cubicBezTo>
                    <a:pt x="7" y="66"/>
                    <a:pt x="5" y="60"/>
                    <a:pt x="3" y="53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1" name="标题 1"/>
          <p:cNvSpPr txBox="1"/>
          <p:nvPr/>
        </p:nvSpPr>
        <p:spPr>
          <a:xfrm>
            <a:off x="2429215" y="2632518"/>
            <a:ext cx="8868183" cy="11759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7200" b="1" spc="500">
                <a:latin typeface="黑体" panose="02010609060101010101" pitchFamily="49" charset="-122"/>
                <a:ea typeface="黑体" panose="02010609060101010101" pitchFamily="49" charset="-122"/>
              </a:rPr>
              <a:t>让科学流行起来</a:t>
            </a:r>
            <a:endParaRPr lang="zh-CN" altLang="en-US" sz="7200" b="1" spc="5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6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179300" y="11582400"/>
            <a:ext cx="355600" cy="2667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A499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A499D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 聚  焦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pic>
        <p:nvPicPr>
          <p:cNvPr id="21" name="Picture 3"/>
          <p:cNvPicPr>
            <a:picLocks noChangeAspect="1"/>
          </p:cNvPicPr>
          <p:nvPr/>
        </p:nvPicPr>
        <p:blipFill>
          <a:blip r:embed="rId2"/>
          <a:srcRect b="4568"/>
          <a:stretch>
            <a:fillRect/>
          </a:stretch>
        </p:blipFill>
        <p:spPr>
          <a:xfrm>
            <a:off x="1663113" y="4694507"/>
            <a:ext cx="2049351" cy="15250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Picture 4"/>
          <p:cNvPicPr>
            <a:picLocks noChangeAspect="1"/>
          </p:cNvPicPr>
          <p:nvPr/>
        </p:nvPicPr>
        <p:blipFill>
          <a:blip r:embed="rId3"/>
          <a:srcRect t="7612" b="1013"/>
          <a:stretch>
            <a:fillRect/>
          </a:stretch>
        </p:blipFill>
        <p:spPr>
          <a:xfrm>
            <a:off x="4983438" y="4689488"/>
            <a:ext cx="2415038" cy="152505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3113" y="1047617"/>
            <a:ext cx="2049351" cy="163868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Picture 7"/>
          <p:cNvPicPr>
            <a:picLocks noChangeAspect="1"/>
          </p:cNvPicPr>
          <p:nvPr/>
        </p:nvPicPr>
        <p:blipFill>
          <a:blip r:embed="rId5"/>
          <a:srcRect t="5680" b="6894"/>
          <a:stretch>
            <a:fillRect/>
          </a:stretch>
        </p:blipFill>
        <p:spPr>
          <a:xfrm>
            <a:off x="4983438" y="2880940"/>
            <a:ext cx="2415038" cy="160889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83438" y="1042598"/>
            <a:ext cx="2415038" cy="163868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20"/>
          <a:stretch>
            <a:fillRect/>
          </a:stretch>
        </p:blipFill>
        <p:spPr bwMode="auto">
          <a:xfrm>
            <a:off x="1663113" y="2885959"/>
            <a:ext cx="2049351" cy="160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08438" y="1552649"/>
            <a:ext cx="2794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08439" y="3958242"/>
            <a:ext cx="2794000" cy="174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A499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A499D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 聚  焦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28523" y="1431120"/>
            <a:ext cx="9208135" cy="14369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spc="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动物和植物的种类繁多，</a:t>
            </a:r>
            <a:endParaRPr lang="zh-CN" altLang="en-US" sz="2400" spc="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2400" spc="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你知道我们校园里有多少种植物、多少种动物吗？</a:t>
            </a:r>
            <a:endParaRPr lang="zh-CN" altLang="en-US" sz="2400" spc="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304" y="2674620"/>
            <a:ext cx="4183380" cy="418338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A499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A499D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TextBox 5"/>
          <p:cNvSpPr txBox="1"/>
          <p:nvPr/>
        </p:nvSpPr>
        <p:spPr>
          <a:xfrm>
            <a:off x="960894" y="953008"/>
            <a:ext cx="9900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探索</a:t>
            </a:r>
            <a:r>
              <a:rPr lang="en-US" altLang="zh-CN" sz="2800" spc="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</a:t>
            </a:r>
            <a:r>
              <a:rPr lang="zh-CN" altLang="en-US" sz="2800" spc="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：回顾我们知道的校园生物 </a:t>
            </a:r>
            <a:endParaRPr lang="zh-CN" altLang="en-US" sz="2800" spc="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322832" y="1699964"/>
            <a:ext cx="8603878" cy="4882455"/>
            <a:chOff x="1322832" y="1699964"/>
            <a:chExt cx="8603878" cy="4882455"/>
          </a:xfrm>
        </p:grpSpPr>
        <p:sp>
          <p:nvSpPr>
            <p:cNvPr id="12" name="云形标注 3087"/>
            <p:cNvSpPr/>
            <p:nvPr/>
          </p:nvSpPr>
          <p:spPr>
            <a:xfrm>
              <a:off x="4251071" y="1699964"/>
              <a:ext cx="5675639" cy="2313305"/>
            </a:xfrm>
            <a:prstGeom prst="cloudCallout">
              <a:avLst>
                <a:gd name="adj1" fmla="val -50972"/>
                <a:gd name="adj2" fmla="val 76639"/>
              </a:avLst>
            </a:prstGeom>
            <a:noFill/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endParaRPr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913747" y="2124300"/>
              <a:ext cx="4211329" cy="146463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spc="2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你平时在学校见过哪些生物？</a:t>
              </a:r>
              <a:endParaRPr lang="zh-CN" altLang="en-US" sz="2400" spc="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400" spc="2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（小组讨论，用</a:t>
              </a:r>
              <a:r>
                <a:rPr lang="zh-CN" altLang="en-US" sz="2400" spc="20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分类的方法</a:t>
              </a:r>
              <a:r>
                <a:rPr lang="zh-CN" altLang="en-US" sz="2400" spc="2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进行汇总）</a:t>
              </a:r>
              <a:endParaRPr lang="zh-CN" altLang="en-US" sz="2400" spc="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pic>
          <p:nvPicPr>
            <p:cNvPr id="16" name="图片 15" descr="图片包含 徽标&#10;&#10;描述已自动生成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22832" y="3488699"/>
              <a:ext cx="3093720" cy="3093720"/>
            </a:xfrm>
            <a:prstGeom prst="rect">
              <a:avLst/>
            </a:prstGeom>
          </p:spPr>
        </p:pic>
      </p:grpSp>
      <p:sp>
        <p:nvSpPr>
          <p:cNvPr id="17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 探  索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A499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A499D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436624" y="4815399"/>
          <a:ext cx="9514840" cy="13891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42194"/>
                <a:gridCol w="4772646"/>
              </a:tblGrid>
              <a:tr h="50101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... ...</a:t>
                      </a:r>
                      <a:endParaRPr lang="en-US" altLang="zh-CN" sz="2000" b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... ...</a:t>
                      </a:r>
                      <a:endParaRPr lang="en-US" altLang="zh-CN" sz="2000" b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88817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436624" y="1699964"/>
          <a:ext cx="9514840" cy="14139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57420"/>
                <a:gridCol w="4757420"/>
              </a:tblGrid>
              <a:tr h="46799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动物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植物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945953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436624" y="3301873"/>
          <a:ext cx="9514840" cy="13848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53864"/>
                <a:gridCol w="4760976"/>
              </a:tblGrid>
              <a:tr h="50736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水中的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陆地的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877442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TextBox 5"/>
          <p:cNvSpPr txBox="1"/>
          <p:nvPr/>
        </p:nvSpPr>
        <p:spPr>
          <a:xfrm>
            <a:off x="960894" y="953008"/>
            <a:ext cx="9900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探索</a:t>
            </a:r>
            <a:r>
              <a:rPr lang="en-US" altLang="zh-CN" sz="2800" spc="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</a:t>
            </a:r>
            <a:r>
              <a:rPr lang="zh-CN" altLang="en-US" sz="2800" spc="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：回顾我们知道的校园生物 </a:t>
            </a:r>
            <a:endParaRPr lang="zh-CN" altLang="en-US" sz="2800" spc="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 探  索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A499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A499D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TextBox 5"/>
          <p:cNvSpPr txBox="1"/>
          <p:nvPr/>
        </p:nvSpPr>
        <p:spPr>
          <a:xfrm>
            <a:off x="960894" y="953008"/>
            <a:ext cx="9900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探索</a:t>
            </a:r>
            <a:r>
              <a:rPr lang="en-US" altLang="zh-CN" sz="2800" spc="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2800" spc="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：设计调查校园生物方案 </a:t>
            </a:r>
            <a:endParaRPr lang="zh-CN" altLang="en-US" sz="2800" spc="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Rectangle 5"/>
          <p:cNvSpPr txBox="1">
            <a:spLocks noChangeArrowheads="1"/>
          </p:cNvSpPr>
          <p:nvPr/>
        </p:nvSpPr>
        <p:spPr>
          <a:xfrm>
            <a:off x="9127031" y="1790299"/>
            <a:ext cx="1992630" cy="4252595"/>
          </a:xfrm>
          <a:prstGeom prst="rect">
            <a:avLst/>
          </a:prstGeom>
          <a:ln w="19050">
            <a:solidFill>
              <a:srgbClr val="C00000"/>
            </a:solidFill>
            <a:miter lim="800000"/>
          </a:ln>
        </p:spPr>
        <p:txBody>
          <a:bodyPr vert="horz" lIns="68580" tIns="34290" rIns="68580" bIns="3429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我们可以怎样去调查校园里的生物？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078865" y="1790299"/>
            <a:ext cx="6730735" cy="4252595"/>
            <a:chOff x="-1080" y="1998"/>
            <a:chExt cx="11391" cy="9190"/>
          </a:xfrm>
        </p:grpSpPr>
        <p:pic>
          <p:nvPicPr>
            <p:cNvPr id="14" name="图片 13" descr="微信图片_2021081121480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/>
            <a:srcRect l="18500" t="16370" r="20464" b="13330"/>
            <a:stretch>
              <a:fillRect/>
            </a:stretch>
          </p:blipFill>
          <p:spPr>
            <a:xfrm>
              <a:off x="-972" y="1998"/>
              <a:ext cx="11283" cy="9190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 rot="1680000">
              <a:off x="-1080" y="5185"/>
              <a:ext cx="1433" cy="139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次入口</a:t>
              </a:r>
              <a:endParaRPr lang="zh-CN" altLang="en-US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622" y="8864"/>
              <a:ext cx="1613" cy="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综合楼</a:t>
              </a:r>
              <a:endParaRPr lang="zh-CN" altLang="en-US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 rot="17700000">
              <a:off x="159" y="3504"/>
              <a:ext cx="2118" cy="10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专用教学楼</a:t>
              </a:r>
              <a:endParaRPr lang="zh-CN" altLang="en-US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425" y="2590"/>
              <a:ext cx="2810" cy="79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普通教学楼</a:t>
              </a:r>
              <a:endParaRPr lang="zh-CN" altLang="en-US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344" y="5879"/>
              <a:ext cx="1579" cy="79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主入口</a:t>
              </a:r>
              <a:endParaRPr lang="zh-CN" altLang="en-US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0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 探  索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A499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A499D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TextBox 5"/>
          <p:cNvSpPr txBox="1"/>
          <p:nvPr/>
        </p:nvSpPr>
        <p:spPr>
          <a:xfrm>
            <a:off x="960894" y="953008"/>
            <a:ext cx="9900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探索</a:t>
            </a:r>
            <a:r>
              <a:rPr lang="en-US" altLang="zh-CN" sz="2800" spc="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2800" spc="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：设计调查校园生物方案 </a:t>
            </a:r>
            <a:endParaRPr lang="zh-CN" altLang="en-US" sz="2800" spc="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96713" y="1701742"/>
            <a:ext cx="5727880" cy="445622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spc="300">
                <a:latin typeface="黑体" panose="02010609060101010101" pitchFamily="49" charset="-122"/>
                <a:ea typeface="黑体" panose="02010609060101010101" pitchFamily="49" charset="-122"/>
                <a:cs typeface="华文宋体" panose="02010600040101010101" charset="-122"/>
              </a:rPr>
              <a:t>   科学家研究一个区域的生物多样性，通常要对这个区域的生物种类进行调查：</a:t>
            </a:r>
            <a:endParaRPr lang="en-US" altLang="zh-CN" sz="2400" spc="300">
              <a:latin typeface="黑体" panose="02010609060101010101" pitchFamily="49" charset="-122"/>
              <a:ea typeface="黑体" panose="02010609060101010101" pitchFamily="49" charset="-122"/>
              <a:cs typeface="华文宋体" panose="02010600040101010101" charset="-122"/>
            </a:endParaRPr>
          </a:p>
          <a:p>
            <a:pPr>
              <a:lnSpc>
                <a:spcPct val="80000"/>
              </a:lnSpc>
            </a:pPr>
            <a:endParaRPr lang="zh-CN" altLang="en-US" sz="2400" spc="300">
              <a:latin typeface="黑体" panose="02010609060101010101" pitchFamily="49" charset="-122"/>
              <a:ea typeface="黑体" panose="02010609060101010101" pitchFamily="49" charset="-122"/>
              <a:cs typeface="华文宋体" panose="0201060004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spc="300">
                <a:latin typeface="黑体" panose="02010609060101010101" pitchFamily="49" charset="-122"/>
                <a:ea typeface="黑体" panose="02010609060101010101" pitchFamily="49" charset="-122"/>
                <a:cs typeface="华文宋体" panose="02010600040101010101" charset="-122"/>
              </a:rPr>
              <a:t>   一是统计</a:t>
            </a:r>
            <a:r>
              <a:rPr lang="zh-CN" altLang="en-US" sz="2400" spc="3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宋体" panose="02010600040101010101" charset="-122"/>
              </a:rPr>
              <a:t>一个区域</a:t>
            </a:r>
            <a:r>
              <a:rPr lang="zh-CN" altLang="en-US" sz="2400" spc="300">
                <a:latin typeface="黑体" panose="02010609060101010101" pitchFamily="49" charset="-122"/>
                <a:ea typeface="黑体" panose="02010609060101010101" pitchFamily="49" charset="-122"/>
                <a:cs typeface="华文宋体" panose="02010600040101010101" charset="-122"/>
              </a:rPr>
              <a:t>内生物的种类数目；二是统计</a:t>
            </a:r>
            <a:r>
              <a:rPr lang="zh-CN" altLang="en-US" sz="2400" spc="3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宋体" panose="02010600040101010101" charset="-122"/>
              </a:rPr>
              <a:t>单位面积</a:t>
            </a:r>
            <a:r>
              <a:rPr lang="zh-CN" altLang="en-US" sz="2400" spc="300">
                <a:latin typeface="黑体" panose="02010609060101010101" pitchFamily="49" charset="-122"/>
                <a:ea typeface="黑体" panose="02010609060101010101" pitchFamily="49" charset="-122"/>
                <a:cs typeface="华文宋体" panose="02010600040101010101" charset="-122"/>
              </a:rPr>
              <a:t>内生物的种类数目。</a:t>
            </a:r>
            <a:endParaRPr lang="en-US" altLang="zh-CN" sz="2400" spc="300">
              <a:latin typeface="黑体" panose="02010609060101010101" pitchFamily="49" charset="-122"/>
              <a:ea typeface="黑体" panose="02010609060101010101" pitchFamily="49" charset="-122"/>
              <a:cs typeface="华文宋体" panose="02010600040101010101" charset="-122"/>
            </a:endParaRPr>
          </a:p>
          <a:p>
            <a:pPr>
              <a:lnSpc>
                <a:spcPct val="80000"/>
              </a:lnSpc>
            </a:pPr>
            <a:endParaRPr lang="en-US" altLang="zh-CN" sz="2400" spc="300">
              <a:latin typeface="黑体" panose="02010609060101010101" pitchFamily="49" charset="-122"/>
              <a:ea typeface="黑体" panose="02010609060101010101" pitchFamily="49" charset="-122"/>
              <a:cs typeface="华文宋体" panose="0201060004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spc="300">
                <a:latin typeface="黑体" panose="02010609060101010101" pitchFamily="49" charset="-122"/>
                <a:ea typeface="黑体" panose="02010609060101010101" pitchFamily="49" charset="-122"/>
                <a:cs typeface="华文宋体" panose="02010600040101010101" charset="-122"/>
              </a:rPr>
              <a:t>   </a:t>
            </a:r>
            <a:r>
              <a:rPr lang="zh-CN" altLang="en-US" sz="2400" spc="300">
                <a:latin typeface="黑体" panose="02010609060101010101" pitchFamily="49" charset="-122"/>
                <a:ea typeface="黑体" panose="02010609060101010101" pitchFamily="49" charset="-122"/>
                <a:cs typeface="华文宋体" panose="02010600040101010101" charset="-122"/>
              </a:rPr>
              <a:t>让我们也像科学家那样，研究校园生物的多样性吧！</a:t>
            </a:r>
            <a:endParaRPr lang="zh-CN" altLang="en-US" sz="2400" spc="300">
              <a:latin typeface="黑体" panose="02010609060101010101" pitchFamily="49" charset="-122"/>
              <a:ea typeface="黑体" panose="02010609060101010101" pitchFamily="49" charset="-122"/>
              <a:cs typeface="华文宋体" panose="02010600040101010101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3683" y="1697505"/>
            <a:ext cx="3315153" cy="4456220"/>
          </a:xfrm>
          <a:prstGeom prst="rect">
            <a:avLst/>
          </a:prstGeom>
        </p:spPr>
      </p:pic>
      <p:sp>
        <p:nvSpPr>
          <p:cNvPr id="15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 探  索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A499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A499D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标题 1"/>
          <p:cNvSpPr>
            <a:spLocks noGrp="1"/>
          </p:cNvSpPr>
          <p:nvPr/>
        </p:nvSpPr>
        <p:spPr>
          <a:xfrm>
            <a:off x="2367166" y="1945963"/>
            <a:ext cx="3861252" cy="87868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/>
            <a:r>
              <a:rPr lang="zh-CN" altLang="en-US" sz="2800" spc="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调查之前的准备工作：</a:t>
            </a:r>
            <a:endParaRPr lang="zh-CN" altLang="en-US" sz="2800" spc="2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内容占位符 2"/>
          <p:cNvSpPr>
            <a:spLocks noGrp="1"/>
          </p:cNvSpPr>
          <p:nvPr/>
        </p:nvSpPr>
        <p:spPr>
          <a:xfrm>
            <a:off x="2367166" y="3006465"/>
            <a:ext cx="4551680" cy="24765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342900" indent="-342900" algn="l" rtl="0" fontAlgn="base">
              <a:spcBef>
                <a:spcPct val="15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1pPr>
            <a:lvl2pPr marL="685800" indent="-342900" algn="l" rtl="0" eaLnBrk="0" fontAlgn="base" hangingPunct="0">
              <a:spcBef>
                <a:spcPct val="15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2pPr>
            <a:lvl3pPr marL="942975" indent="-257175" algn="l" rtl="0" eaLnBrk="0" fontAlgn="base" hangingPunct="0">
              <a:spcBef>
                <a:spcPct val="15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3pPr>
            <a:lvl4pPr marL="1285875" indent="-257175" algn="l" rtl="0" eaLnBrk="0" fontAlgn="base" hangingPunct="0">
              <a:spcBef>
                <a:spcPct val="15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4pPr>
            <a:lvl5pPr marL="1628775" indent="-257175" algn="l" rtl="0" eaLnBrk="0" fontAlgn="base" hangingPunct="0">
              <a:spcBef>
                <a:spcPct val="15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spc="20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spc="200">
                <a:latin typeface="黑体" panose="02010609060101010101" pitchFamily="49" charset="-122"/>
                <a:ea typeface="黑体" panose="02010609060101010101" pitchFamily="49" charset="-122"/>
              </a:rPr>
              <a:t>、明确调查任务。</a:t>
            </a:r>
            <a:endParaRPr lang="zh-CN" altLang="en-US" sz="2400" spc="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spc="20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spc="200">
                <a:latin typeface="黑体" panose="02010609060101010101" pitchFamily="49" charset="-122"/>
                <a:ea typeface="黑体" panose="02010609060101010101" pitchFamily="49" charset="-122"/>
              </a:rPr>
              <a:t>、制订调查方案。</a:t>
            </a:r>
            <a:endParaRPr lang="zh-CN" altLang="en-US" sz="2400" spc="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spc="20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spc="200">
                <a:latin typeface="黑体" panose="02010609060101010101" pitchFamily="49" charset="-122"/>
                <a:ea typeface="黑体" panose="02010609060101010101" pitchFamily="49" charset="-122"/>
              </a:rPr>
              <a:t>、设计调查记录表。</a:t>
            </a:r>
            <a:endParaRPr lang="zh-CN" altLang="en-US" sz="2400" spc="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5"/>
          <p:cNvSpPr txBox="1"/>
          <p:nvPr/>
        </p:nvSpPr>
        <p:spPr>
          <a:xfrm>
            <a:off x="960894" y="953008"/>
            <a:ext cx="9900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探索</a:t>
            </a:r>
            <a:r>
              <a:rPr lang="en-US" altLang="zh-CN" sz="2800" spc="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2800" spc="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：设计调查校园生物方案 </a:t>
            </a:r>
            <a:endParaRPr lang="zh-CN" altLang="en-US" sz="2800" spc="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103" y="953008"/>
            <a:ext cx="4590288" cy="4590288"/>
          </a:xfrm>
          <a:prstGeom prst="rect">
            <a:avLst/>
          </a:prstGeom>
        </p:spPr>
      </p:pic>
      <p:sp>
        <p:nvSpPr>
          <p:cNvPr id="14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 探  索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A499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A499D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TextBox 5"/>
          <p:cNvSpPr txBox="1"/>
          <p:nvPr/>
        </p:nvSpPr>
        <p:spPr>
          <a:xfrm>
            <a:off x="960894" y="953008"/>
            <a:ext cx="9900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探索</a:t>
            </a:r>
            <a:r>
              <a:rPr lang="en-US" altLang="zh-CN" sz="2800" spc="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2800" spc="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：设计调查校园生物方案 </a:t>
            </a:r>
            <a:endParaRPr lang="zh-CN" altLang="en-US" sz="2800" spc="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标题 1"/>
          <p:cNvSpPr>
            <a:spLocks noGrp="1"/>
          </p:cNvSpPr>
          <p:nvPr/>
        </p:nvSpPr>
        <p:spPr>
          <a:xfrm>
            <a:off x="2479727" y="1791031"/>
            <a:ext cx="2030730" cy="47244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r>
              <a:rPr lang="zh-CN" altLang="en-US" sz="2800" spc="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调查任务：</a:t>
            </a:r>
            <a:endParaRPr lang="zh-CN" altLang="en-US" sz="2800" spc="4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20801" y="2420506"/>
            <a:ext cx="8280920" cy="3329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 spc="300">
                <a:latin typeface="黑体" panose="02010609060101010101" pitchFamily="49" charset="-122"/>
                <a:ea typeface="黑体" panose="02010609060101010101" pitchFamily="49" charset="-122"/>
              </a:rPr>
              <a:t>找一张校园平面图，根据生态环境的不同，将校园分成几个小区域。</a:t>
            </a:r>
            <a:endParaRPr lang="en-US" altLang="zh-CN" sz="2400" spc="3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 spc="300">
                <a:latin typeface="黑体" panose="02010609060101010101" pitchFamily="49" charset="-122"/>
                <a:ea typeface="黑体" panose="02010609060101010101" pitchFamily="49" charset="-122"/>
              </a:rPr>
              <a:t>分小组调查每个区域的生物种类和数量，观察生物之间的联系。</a:t>
            </a:r>
            <a:endParaRPr lang="en-US" altLang="zh-CN" sz="2400" spc="3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 spc="300">
                <a:latin typeface="黑体" panose="02010609060101010101" pitchFamily="49" charset="-122"/>
                <a:ea typeface="黑体" panose="02010609060101010101" pitchFamily="49" charset="-122"/>
              </a:rPr>
              <a:t>设计调查记录表，记录我们的发现。</a:t>
            </a:r>
            <a:endParaRPr lang="en-US" altLang="zh-CN" sz="2400" spc="3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 spc="300">
                <a:latin typeface="黑体" panose="02010609060101010101" pitchFamily="49" charset="-122"/>
                <a:ea typeface="黑体" panose="02010609060101010101" pitchFamily="49" charset="-122"/>
              </a:rPr>
              <a:t>选择感兴趣的生物重点调查。</a:t>
            </a:r>
            <a:endParaRPr lang="zh-CN" altLang="en-US" sz="2400" spc="3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 探  索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ags/tag1.xml><?xml version="1.0" encoding="utf-8"?>
<p:tagLst xmlns:p="http://schemas.openxmlformats.org/presentationml/2006/main">
  <p:tag name="KSO_WM_UNIT_TABLE_BEAUTIFY" val="smartTable{a9e9280f-73f6-46fb-8075-7c4f68a3ad0a}"/>
  <p:tag name="TABLE_ENDDRAG_ORIGIN_RECT" val="622*126"/>
  <p:tag name="TABLE_ENDDRAG_RECT" val="54*383*622*126"/>
</p:tagLst>
</file>

<file path=ppt/tags/tag2.xml><?xml version="1.0" encoding="utf-8"?>
<p:tagLst xmlns:p="http://schemas.openxmlformats.org/presentationml/2006/main">
  <p:tag name="KSO_WM_UNIT_TABLE_BEAUTIFY" val="smartTable{15a9e1a5-4da9-4ebf-a8ae-858485e69811}"/>
  <p:tag name="TABLE_ENDDRAG_ORIGIN_RECT" val="749*126"/>
  <p:tag name="TABLE_ENDDRAG_RECT" val="47*116*749*126"/>
</p:tagLst>
</file>

<file path=ppt/tags/tag3.xml><?xml version="1.0" encoding="utf-8"?>
<p:tagLst xmlns:p="http://schemas.openxmlformats.org/presentationml/2006/main">
  <p:tag name="KSO_WM_UNIT_TABLE_BEAUTIFY" val="smartTable{15a9e1a5-4da9-4ebf-a8ae-858485e69811}"/>
  <p:tag name="TABLE_ENDDRAG_ORIGIN_RECT" val="622*114"/>
  <p:tag name="TABLE_ENDDRAG_RECT" val="59*259*622*114"/>
</p:tagLst>
</file>

<file path=ppt/tags/tag4.xml><?xml version="1.0" encoding="utf-8"?>
<p:tagLst xmlns:p="http://schemas.openxmlformats.org/presentationml/2006/main">
  <p:tag name="KSO_WM_UNIT_PLACING_PICTURE_USER_VIEWPORT" val="{&quot;height&quot;:10183,&quot;width&quot;:14400}"/>
</p:tagLst>
</file>

<file path=ppt/tags/tag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51</Paragraphs>
  <Slides>13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baseType="lpstr" size="23">
      <vt:lpstr>Arial</vt:lpstr>
      <vt:lpstr>等线 Light</vt:lpstr>
      <vt:lpstr>等线</vt:lpstr>
      <vt:lpstr>黑体</vt:lpstr>
      <vt:lpstr>楷体</vt:lpstr>
      <vt:lpstr>微软雅黑</vt:lpstr>
      <vt:lpstr>Wingdings 3</vt:lpstr>
      <vt:lpstr>华文宋体</vt:lpstr>
      <vt:lpstr>Wingdings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2022-02-17T15:27:09.593</cp:lastPrinted>
  <dcterms:created xsi:type="dcterms:W3CDTF">2022-02-17T15:27:09Z</dcterms:created>
  <dcterms:modified xsi:type="dcterms:W3CDTF">2022-02-17T07:27:20Z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